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4385" r:id="rId2"/>
  </p:sldMasterIdLst>
  <p:notesMasterIdLst>
    <p:notesMasterId r:id="rId16"/>
  </p:notesMasterIdLst>
  <p:handoutMasterIdLst>
    <p:handoutMasterId r:id="rId17"/>
  </p:handoutMasterIdLst>
  <p:sldIdLst>
    <p:sldId id="311" r:id="rId3"/>
    <p:sldId id="327" r:id="rId4"/>
    <p:sldId id="342" r:id="rId5"/>
    <p:sldId id="341" r:id="rId6"/>
    <p:sldId id="344" r:id="rId7"/>
    <p:sldId id="328" r:id="rId8"/>
    <p:sldId id="329" r:id="rId9"/>
    <p:sldId id="333" r:id="rId10"/>
    <p:sldId id="336" r:id="rId11"/>
    <p:sldId id="338" r:id="rId12"/>
    <p:sldId id="335" r:id="rId13"/>
    <p:sldId id="343" r:id="rId14"/>
    <p:sldId id="321" r:id="rId15"/>
  </p:sldIdLst>
  <p:sldSz cx="13004800" cy="9753600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0"/>
        <a:cs typeface="ヒラギノ明朝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0"/>
        <a:cs typeface="ヒラギノ明朝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0"/>
        <a:cs typeface="ヒラギノ明朝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0"/>
        <a:cs typeface="ヒラギノ明朝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0"/>
        <a:cs typeface="ヒラギノ明朝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0"/>
        <a:cs typeface="ヒラギノ明朝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0"/>
        <a:cs typeface="ヒラギノ明朝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0"/>
        <a:cs typeface="ヒラギノ明朝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0"/>
        <a:cs typeface="ヒラギノ明朝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856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CA2"/>
    <a:srgbClr val="767877"/>
    <a:srgbClr val="080D29"/>
    <a:srgbClr val="021D49"/>
    <a:srgbClr val="010000"/>
    <a:srgbClr val="091332"/>
    <a:srgbClr val="001A49"/>
    <a:srgbClr val="081025"/>
    <a:srgbClr val="FFFFFF"/>
    <a:srgbClr val="001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4635"/>
  </p:normalViewPr>
  <p:slideViewPr>
    <p:cSldViewPr>
      <p:cViewPr varScale="1">
        <p:scale>
          <a:sx n="59" d="100"/>
          <a:sy n="59" d="100"/>
        </p:scale>
        <p:origin x="1330" y="77"/>
      </p:cViewPr>
      <p:guideLst>
        <p:guide orient="horz" pos="5856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180"/>
    </p:cViewPr>
  </p:sorterViewPr>
  <p:notesViewPr>
    <p:cSldViewPr>
      <p:cViewPr varScale="1">
        <p:scale>
          <a:sx n="99" d="100"/>
          <a:sy n="99" d="100"/>
        </p:scale>
        <p:origin x="-3624" y="-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HelveticaNeueLT Std Bold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NeueLT Std Bold" charset="0"/>
                <a:ea typeface="ヒラギノ角ゴ ProN W3" charset="0"/>
                <a:cs typeface="ヒラギノ角ゴ ProN W3" charset="0"/>
              </a:defRPr>
            </a:lvl1pPr>
          </a:lstStyle>
          <a:p>
            <a:fld id="{73D98A52-BC62-3549-A133-8743DBCD0662}" type="datetime1">
              <a:rPr lang="en-US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HelveticaNeueLT Std Bold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NeueLT Std Bold" charset="0"/>
                <a:ea typeface="ヒラギノ角ゴ ProN W3" charset="0"/>
                <a:cs typeface="ヒラギノ角ゴ ProN W3" charset="0"/>
              </a:defRPr>
            </a:lvl1pPr>
          </a:lstStyle>
          <a:p>
            <a:fld id="{6BF93C74-3608-D644-A913-957DF6CDF6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9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HelveticaNeueLT Std Bold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NeueLT Std Bold" charset="0"/>
                <a:ea typeface="ヒラギノ角ゴ ProN W3" charset="0"/>
                <a:cs typeface="ヒラギノ角ゴ ProN W3" charset="0"/>
              </a:defRPr>
            </a:lvl1pPr>
          </a:lstStyle>
          <a:p>
            <a:fld id="{4E15F9B0-302F-9741-9D3F-2BD5A3A5B497}" type="datetime1">
              <a:rPr lang="en-US"/>
              <a:pPr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696913"/>
            <a:ext cx="6981825" cy="523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6194754"/>
            <a:ext cx="7023100" cy="2492124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HelveticaNeueLT Std Bold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NeueLT Std Bold" charset="0"/>
                <a:ea typeface="ヒラギノ角ゴ ProN W3" charset="0"/>
                <a:cs typeface="ヒラギノ角ゴ ProN W3" charset="0"/>
              </a:defRPr>
            </a:lvl1pPr>
          </a:lstStyle>
          <a:p>
            <a:fld id="{E75C11B7-5F25-4147-8373-99CCA7B033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68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5000" y="3844379"/>
            <a:ext cx="11734800" cy="769441"/>
          </a:xfrm>
        </p:spPr>
        <p:txBody>
          <a:bodyPr anchor="ctr">
            <a:spAutoFit/>
          </a:bodyPr>
          <a:lstStyle>
            <a:lvl1pPr>
              <a:lnSpc>
                <a:spcPts val="6000"/>
              </a:lnSpc>
              <a:defRPr sz="6000" b="1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477200"/>
            <a:ext cx="37612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5343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 userDrawn="1"/>
        </p:nvSpPr>
        <p:spPr bwMode="auto">
          <a:xfrm rot="10800000" flipH="1">
            <a:off x="642938" y="4321175"/>
            <a:ext cx="11737975" cy="3175"/>
          </a:xfrm>
          <a:prstGeom prst="line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35000" y="3354985"/>
            <a:ext cx="11734800" cy="73866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4800" b="1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35000" y="4648200"/>
            <a:ext cx="11734800" cy="3581400"/>
          </a:xfrm>
        </p:spPr>
        <p:txBody>
          <a:bodyPr>
            <a:spAutoFit/>
          </a:bodyPr>
          <a:lstStyle>
            <a:lvl1pPr marL="0" marR="0" indent="0" algn="l" defTabSz="914400" rtl="0" eaLnBrk="0" fontAlgn="base" latinLnBrk="0" hangingPunct="0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477200"/>
            <a:ext cx="37612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0547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T faculty wordmark 2008 655 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301875"/>
            <a:ext cx="9906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3"/>
          <p:cNvSpPr>
            <a:spLocks noChangeShapeType="1"/>
          </p:cNvSpPr>
          <p:nvPr userDrawn="1"/>
        </p:nvSpPr>
        <p:spPr bwMode="auto">
          <a:xfrm rot="10800000" flipH="1">
            <a:off x="633413" y="6324600"/>
            <a:ext cx="11737975" cy="3175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5000" y="5281136"/>
            <a:ext cx="11734800" cy="738664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800" b="1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5000" y="6729062"/>
            <a:ext cx="11734800" cy="461665"/>
          </a:xfrm>
        </p:spPr>
        <p:txBody>
          <a:bodyPr>
            <a:spAutoFit/>
          </a:bodyPr>
          <a:lstStyle>
            <a:lvl1pPr marL="0" marR="0" indent="0" algn="l" defTabSz="914400" rtl="0" eaLnBrk="0" fontAlgn="base" latinLnBrk="0" hangingPunct="0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6661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5000" y="1600200"/>
            <a:ext cx="11811000" cy="65532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635000"/>
            <a:ext cx="117475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3600"/>
              </a:lnSpc>
              <a:defRPr sz="3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477200"/>
            <a:ext cx="37612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640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" y="1371600"/>
            <a:ext cx="11734800" cy="6858000"/>
          </a:xfrm>
        </p:spPr>
        <p:txBody>
          <a:bodyPr/>
          <a:lstStyle>
            <a:lvl1pPr>
              <a:lnSpc>
                <a:spcPts val="2400"/>
              </a:lnSpc>
              <a:defRPr sz="2400" b="1">
                <a:latin typeface="Arial" charset="0"/>
                <a:ea typeface="Arial" charset="0"/>
                <a:cs typeface="Arial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635000"/>
            <a:ext cx="117475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3600"/>
              </a:lnSpc>
              <a:defRPr sz="3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62440" y="8458200"/>
            <a:ext cx="5494784" cy="838200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 b="0">
                <a:solidFill>
                  <a:srgbClr val="0913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477200"/>
            <a:ext cx="37612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325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5000" y="1524000"/>
            <a:ext cx="5867400" cy="6705600"/>
          </a:xfrm>
        </p:spPr>
        <p:txBody>
          <a:bodyPr>
            <a:noAutofit/>
          </a:bodyPr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>
              <a:sym typeface="Georgia" pitchFamily="-107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62440" y="8458200"/>
            <a:ext cx="5494784" cy="838200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 b="0">
                <a:solidFill>
                  <a:srgbClr val="0913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62440" y="1524000"/>
            <a:ext cx="5507360" cy="6705600"/>
          </a:xfrm>
        </p:spPr>
        <p:txBody>
          <a:bodyPr/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635000"/>
            <a:ext cx="117475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3600"/>
              </a:lnSpc>
              <a:defRPr sz="3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477200"/>
            <a:ext cx="37612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260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477200"/>
            <a:ext cx="37612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991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Presentation Slide (A)">
    <p:bg>
      <p:bgPr>
        <a:solidFill>
          <a:srgbClr val="091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436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457200"/>
            <a:ext cx="117475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95400"/>
            <a:ext cx="11747500" cy="7086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text styles</a:t>
            </a:r>
          </a:p>
          <a:p>
            <a:pPr lvl="1"/>
            <a:r>
              <a:rPr lang="en-US" dirty="0">
                <a:sym typeface="Georgia" charset="0"/>
              </a:rPr>
              <a:t>Second level</a:t>
            </a:r>
          </a:p>
          <a:p>
            <a:pPr lvl="2"/>
            <a:r>
              <a:rPr lang="en-US" dirty="0">
                <a:sym typeface="Georgia" charset="0"/>
              </a:rPr>
              <a:t>Third level</a:t>
            </a:r>
          </a:p>
          <a:p>
            <a:pPr lvl="3"/>
            <a:r>
              <a:rPr lang="en-US" dirty="0">
                <a:sym typeface="Georgia" charset="0"/>
              </a:rPr>
              <a:t>Fourth level</a:t>
            </a:r>
          </a:p>
          <a:p>
            <a:pPr lvl="4"/>
            <a:r>
              <a:rPr lang="en-US" dirty="0">
                <a:sym typeface="Georgi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ln>
            <a:solidFill>
              <a:srgbClr val="021D49"/>
            </a:solidFill>
          </a:ln>
          <a:solidFill>
            <a:srgbClr val="080D29"/>
          </a:solidFill>
          <a:latin typeface="Arial" charset="0"/>
          <a:ea typeface="ＭＳ Ｐゴシック" charset="0"/>
          <a:cs typeface="Arial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91332"/>
          </a:solidFill>
          <a:latin typeface="Arial" charset="0"/>
          <a:ea typeface="ＭＳ Ｐゴシック" charset="0"/>
          <a:cs typeface="Arial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91332"/>
          </a:solidFill>
          <a:latin typeface="Arial" charset="0"/>
          <a:ea typeface="ＭＳ Ｐゴシック" charset="0"/>
          <a:cs typeface="Arial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91332"/>
          </a:solidFill>
          <a:latin typeface="Arial" charset="0"/>
          <a:ea typeface="ＭＳ Ｐゴシック" charset="0"/>
          <a:cs typeface="Arial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91332"/>
          </a:solidFill>
          <a:latin typeface="Arial" charset="0"/>
          <a:ea typeface="ＭＳ Ｐゴシック" charset="0"/>
          <a:cs typeface="Arial" charset="0"/>
          <a:sym typeface="Helvetica Neue" charset="0"/>
        </a:defRPr>
      </a:lvl5pPr>
      <a:lvl6pPr marL="4572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9144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13716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8288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800">
          <a:solidFill>
            <a:schemeClr val="bg2">
              <a:lumMod val="25000"/>
            </a:schemeClr>
          </a:solidFill>
          <a:latin typeface="Arial" charset="0"/>
          <a:ea typeface="ＭＳ Ｐゴシック" charset="0"/>
          <a:cs typeface="Arial" charset="0"/>
          <a:sym typeface="Georgia" charset="0"/>
        </a:defRPr>
      </a:lvl1pPr>
      <a:lvl2pPr marL="2286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F7CA2"/>
        </a:buClr>
        <a:buSzPct val="120000"/>
        <a:buFont typeface="Georgia" charset="0"/>
        <a:buChar char="•"/>
        <a:defRPr sz="24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  <a:sym typeface="Georgia" charset="0"/>
        </a:defRPr>
      </a:lvl2pPr>
      <a:lvl3pPr marL="5334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F7CA2"/>
        </a:buClr>
        <a:buSzPct val="120000"/>
        <a:buFont typeface="Georgia" charset="0"/>
        <a:buChar char="•"/>
        <a:defRPr sz="2400" i="1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  <a:sym typeface="Georgia" charset="0"/>
        </a:defRPr>
      </a:lvl3pPr>
      <a:lvl4pPr marL="8382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F7CA2"/>
        </a:buClr>
        <a:buSzPct val="120000"/>
        <a:buFont typeface="Georgia" charset="0"/>
        <a:buChar char="•"/>
        <a:defRPr sz="1500" i="1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  <a:sym typeface="Georgia" charset="0"/>
        </a:defRPr>
      </a:lvl4pPr>
      <a:lvl5pPr marL="11430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F7CA2"/>
        </a:buClr>
        <a:buSzPct val="120000"/>
        <a:buFont typeface="Georgia" charset="0"/>
        <a:buChar char="•"/>
        <a:defRPr sz="1500" i="1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  <a:sym typeface="Georgia" charset="0"/>
        </a:defRPr>
      </a:lvl5pPr>
      <a:lvl6pPr marL="16002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20574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25146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9718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240" y="390597"/>
            <a:ext cx="11704320" cy="76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1923627"/>
            <a:ext cx="11704320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pic>
        <p:nvPicPr>
          <p:cNvPr id="1028" name="Picture 2" descr="\\VAULT13\HOME13$\leeseo17\Settings.MDS\My Desktop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8559236"/>
            <a:ext cx="2348089" cy="10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08646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4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4">
          <a:solidFill>
            <a:schemeClr val="bg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4">
          <a:solidFill>
            <a:schemeClr val="bg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4">
          <a:solidFill>
            <a:schemeClr val="bg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4">
          <a:solidFill>
            <a:schemeClr val="bg2"/>
          </a:solidFill>
          <a:latin typeface="Georgia" pitchFamily="18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5404">
          <a:solidFill>
            <a:schemeClr val="bg2"/>
          </a:solidFill>
          <a:latin typeface="Georgia" pitchFamily="18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5404">
          <a:solidFill>
            <a:schemeClr val="bg2"/>
          </a:solidFill>
          <a:latin typeface="Georgia" pitchFamily="18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5404">
          <a:solidFill>
            <a:schemeClr val="bg2"/>
          </a:solidFill>
          <a:latin typeface="Georgia" pitchFamily="18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5404">
          <a:solidFill>
            <a:schemeClr val="bg2"/>
          </a:solidFill>
          <a:latin typeface="Georgia" pitchFamily="18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698" kern="1200">
          <a:solidFill>
            <a:schemeClr val="tx2"/>
          </a:solidFill>
          <a:latin typeface="+mj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29" kern="1200">
          <a:solidFill>
            <a:srgbClr val="7F94AD"/>
          </a:solidFill>
          <a:latin typeface="+mn-lt"/>
          <a:ea typeface="+mn-ea"/>
          <a:cs typeface="+mn-cs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rgbClr val="7F94AD"/>
          </a:solidFill>
          <a:latin typeface="+mn-lt"/>
          <a:ea typeface="+mn-ea"/>
          <a:cs typeface="+mn-cs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94AD"/>
          </a:solidFill>
          <a:latin typeface="+mn-lt"/>
          <a:ea typeface="+mn-ea"/>
          <a:cs typeface="+mn-cs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76" kern="1200">
          <a:solidFill>
            <a:srgbClr val="7F94AD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635000" y="3265936"/>
            <a:ext cx="11734800" cy="923330"/>
          </a:xfrm>
        </p:spPr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  <a:ea typeface="ＭＳ Ｐゴシック" charset="0"/>
              </a:rPr>
              <a:t>Engineering Science Major in</a:t>
            </a:r>
            <a:endParaRPr lang="en-US" sz="6000" dirty="0">
              <a:solidFill>
                <a:srgbClr val="002060"/>
              </a:solidFill>
              <a:ea typeface="ＭＳ Ｐゴシック" charset="0"/>
            </a:endParaRPr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635000" y="4559151"/>
            <a:ext cx="11734800" cy="50392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5400" dirty="0">
                <a:ln>
                  <a:solidFill>
                    <a:srgbClr val="021D49"/>
                  </a:solidFill>
                </a:ln>
                <a:solidFill>
                  <a:srgbClr val="0070C0"/>
                </a:solidFill>
                <a:ea typeface="Arial" charset="0"/>
                <a:sym typeface="Helvetica Neue" charset="0"/>
              </a:rPr>
              <a:t>Machine Learning</a:t>
            </a:r>
            <a:r>
              <a:rPr lang="en-US" sz="5400" dirty="0">
                <a:ln>
                  <a:solidFill>
                    <a:srgbClr val="021D49"/>
                  </a:solidFill>
                </a:ln>
                <a:solidFill>
                  <a:srgbClr val="001337"/>
                </a:solidFill>
                <a:ea typeface="Arial" charset="0"/>
                <a:sym typeface="Helvetica Neue" charset="0"/>
              </a:rPr>
              <a:t>/</a:t>
            </a:r>
            <a:r>
              <a:rPr lang="en-US" sz="5400" dirty="0">
                <a:ln>
                  <a:solidFill>
                    <a:srgbClr val="021D49"/>
                  </a:solidFill>
                </a:ln>
                <a:solidFill>
                  <a:srgbClr val="00B0F0"/>
                </a:solidFill>
                <a:ea typeface="Arial" charset="0"/>
                <a:sym typeface="Helvetica Neue" charset="0"/>
              </a:rPr>
              <a:t>Artificial Intelligence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93452" y="6028928"/>
            <a:ext cx="87136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>
                <a:ln>
                  <a:solidFill>
                    <a:srgbClr val="021D49"/>
                  </a:solidFill>
                </a:ln>
                <a:solidFill>
                  <a:srgbClr val="002060"/>
                </a:solidFill>
                <a:ea typeface="Arial" charset="0"/>
                <a:sym typeface="Helvetica Neue" charset="0"/>
              </a:rPr>
              <a:t>Deepa Kundur</a:t>
            </a:r>
          </a:p>
          <a:p>
            <a:pPr algn="r"/>
            <a:r>
              <a:rPr lang="en-US" sz="4400" dirty="0" smtClean="0">
                <a:ln>
                  <a:solidFill>
                    <a:srgbClr val="021D49"/>
                  </a:solidFill>
                </a:ln>
                <a:solidFill>
                  <a:srgbClr val="002060"/>
                </a:solidFill>
                <a:ea typeface="Arial" charset="0"/>
                <a:sym typeface="Helvetica Neue" charset="0"/>
              </a:rPr>
              <a:t>Chair, Division of Engineering Science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Learning Outcomes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half" idx="2"/>
          </p:nvPr>
        </p:nvSpPr>
        <p:spPr>
          <a:xfrm>
            <a:off x="635000" y="1780456"/>
            <a:ext cx="11734800" cy="6449144"/>
          </a:xfrm>
        </p:spPr>
        <p:txBody>
          <a:bodyPr/>
          <a:lstStyle/>
          <a:p>
            <a:pPr marL="857250" indent="-857250">
              <a:lnSpc>
                <a:spcPct val="100000"/>
              </a:lnSpc>
              <a:buFont typeface="+mj-lt"/>
              <a:buAutoNum type="romanLcPeriod"/>
            </a:pPr>
            <a:r>
              <a:rPr lang="en-US" sz="2800" b="0" dirty="0"/>
              <a:t>Employ </a:t>
            </a:r>
            <a:r>
              <a:rPr lang="en-US" sz="2800" b="0" dirty="0">
                <a:solidFill>
                  <a:srgbClr val="C00000"/>
                </a:solidFill>
              </a:rPr>
              <a:t>mathematics</a:t>
            </a:r>
            <a:r>
              <a:rPr lang="en-US" sz="2800" b="0" dirty="0"/>
              <a:t> and </a:t>
            </a:r>
            <a:r>
              <a:rPr lang="en-US" sz="2800" b="0" dirty="0">
                <a:solidFill>
                  <a:srgbClr val="0070C0"/>
                </a:solidFill>
              </a:rPr>
              <a:t>engineering science </a:t>
            </a:r>
            <a:r>
              <a:rPr lang="en-US" sz="2800" b="0" dirty="0"/>
              <a:t>concepts to design, develop and apply machine intelligence systems to modern day problems.</a:t>
            </a:r>
          </a:p>
          <a:p>
            <a:pPr marL="857250" indent="-857250">
              <a:lnSpc>
                <a:spcPct val="100000"/>
              </a:lnSpc>
              <a:buFont typeface="+mj-lt"/>
              <a:buAutoNum type="romanLcPeriod"/>
            </a:pPr>
            <a:r>
              <a:rPr lang="en-US" sz="2800" b="0" dirty="0"/>
              <a:t>Translate a given </a:t>
            </a:r>
            <a:r>
              <a:rPr lang="en-US" sz="2800" b="0" dirty="0">
                <a:solidFill>
                  <a:srgbClr val="00B0F0"/>
                </a:solidFill>
              </a:rPr>
              <a:t>application</a:t>
            </a:r>
            <a:r>
              <a:rPr lang="en-US" sz="2800" b="0" dirty="0"/>
              <a:t>’s needs or goals into a set of </a:t>
            </a:r>
            <a:r>
              <a:rPr lang="en-US" sz="2800" b="0" dirty="0">
                <a:solidFill>
                  <a:srgbClr val="C00000"/>
                </a:solidFill>
              </a:rPr>
              <a:t>requirements</a:t>
            </a:r>
            <a:r>
              <a:rPr lang="en-US" sz="2800" b="0" dirty="0"/>
              <a:t> that a machine intelligence system must achieve.</a:t>
            </a:r>
          </a:p>
          <a:p>
            <a:pPr marL="857250" indent="-857250">
              <a:lnSpc>
                <a:spcPct val="100000"/>
              </a:lnSpc>
              <a:buFont typeface="+mj-lt"/>
              <a:buAutoNum type="romanLcPeriod"/>
            </a:pPr>
            <a:r>
              <a:rPr lang="en-US" sz="2800" b="0" dirty="0"/>
              <a:t>Take a “</a:t>
            </a:r>
            <a:r>
              <a:rPr lang="en-US" sz="2800" b="0" dirty="0">
                <a:solidFill>
                  <a:srgbClr val="0070C0"/>
                </a:solidFill>
              </a:rPr>
              <a:t>systems approach</a:t>
            </a:r>
            <a:r>
              <a:rPr lang="en-US" sz="2800" b="0" dirty="0"/>
              <a:t>” to machine intelligence by applying engineering knowledge to the design of any aspect of a machine intelligence system; establish an architecture, select data, design a training approach, and evaluate performance for </a:t>
            </a:r>
            <a:r>
              <a:rPr lang="en-US" sz="2800" b="0" dirty="0">
                <a:solidFill>
                  <a:srgbClr val="00B0F0"/>
                </a:solidFill>
              </a:rPr>
              <a:t>real world problems</a:t>
            </a:r>
            <a:r>
              <a:rPr lang="en-US" sz="2800" b="0" dirty="0"/>
              <a:t>.</a:t>
            </a:r>
          </a:p>
          <a:p>
            <a:pPr marL="857250" indent="-857250">
              <a:lnSpc>
                <a:spcPct val="100000"/>
              </a:lnSpc>
              <a:buFont typeface="+mj-lt"/>
              <a:buAutoNum type="romanLcPeriod"/>
            </a:pPr>
            <a:r>
              <a:rPr lang="en-US" sz="2800" b="0" dirty="0"/>
              <a:t>Design machine intelligence systems for a variety of applications.</a:t>
            </a:r>
          </a:p>
          <a:p>
            <a:pPr marL="857250" indent="-857250">
              <a:lnSpc>
                <a:spcPct val="100000"/>
              </a:lnSpc>
              <a:buFont typeface="+mj-lt"/>
              <a:buAutoNum type="romanLcPeriod"/>
            </a:pPr>
            <a:r>
              <a:rPr lang="en-US" sz="2800" b="0" dirty="0"/>
              <a:t>Describe the relationship between machine intelligence and society, and its implications for the economy, human health, safety and </a:t>
            </a:r>
            <a:r>
              <a:rPr lang="en-US" sz="2800" b="0" dirty="0">
                <a:solidFill>
                  <a:srgbClr val="C00000"/>
                </a:solidFill>
              </a:rPr>
              <a:t>privacy</a:t>
            </a:r>
            <a:r>
              <a:rPr lang="en-US" sz="2800" b="0" dirty="0"/>
              <a:t>.</a:t>
            </a:r>
          </a:p>
          <a:p>
            <a:pPr marL="857250" indent="-857250">
              <a:lnSpc>
                <a:spcPct val="100000"/>
              </a:lnSpc>
              <a:buFont typeface="+mj-lt"/>
              <a:buAutoNum type="romanLcPeriod"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171662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Next Steps for Working Group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half" idx="2"/>
          </p:nvPr>
        </p:nvSpPr>
        <p:spPr>
          <a:xfrm>
            <a:off x="635000" y="1780456"/>
            <a:ext cx="11734800" cy="6449144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Develop Y3 and Y4 curriculum: core courses and electives</a:t>
            </a:r>
          </a:p>
          <a:p>
            <a:pPr marL="1371600" lvl="4" indent="-571500">
              <a:lnSpc>
                <a:spcPct val="100000"/>
              </a:lnSpc>
              <a:buFont typeface="Arial" charset="0"/>
              <a:buChar char="•"/>
            </a:pPr>
            <a:r>
              <a:rPr lang="en-US" sz="2800" dirty="0" smtClean="0"/>
              <a:t>Accreditation</a:t>
            </a:r>
          </a:p>
          <a:p>
            <a:pPr marL="1371600" lvl="4" indent="-571500">
              <a:lnSpc>
                <a:spcPct val="100000"/>
              </a:lnSpc>
              <a:buFont typeface="Arial" charset="0"/>
              <a:buChar char="•"/>
            </a:pPr>
            <a:r>
              <a:rPr lang="en-US" sz="2800" b="0" dirty="0" smtClean="0"/>
              <a:t>Identify need for new courses</a:t>
            </a:r>
          </a:p>
          <a:p>
            <a:pPr marL="1371600" lvl="4" indent="-571500">
              <a:lnSpc>
                <a:spcPct val="100000"/>
              </a:lnSpc>
              <a:buFont typeface="Arial" charset="0"/>
              <a:buChar char="•"/>
            </a:pPr>
            <a:r>
              <a:rPr lang="en-US" sz="2800" dirty="0" smtClean="0"/>
              <a:t>Assess extent of Computer Science participation</a:t>
            </a:r>
          </a:p>
          <a:p>
            <a:pPr marL="1371600" lvl="4" indent="-571500">
              <a:lnSpc>
                <a:spcPct val="100000"/>
              </a:lnSpc>
              <a:buFont typeface="Arial" charset="0"/>
              <a:buChar char="•"/>
            </a:pPr>
            <a:endParaRPr lang="en-US" sz="2800" b="0" dirty="0" smtClean="0"/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Consultation from Engineering Science stakeholders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Solidify partnerships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492199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Tentative Timeline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half" idx="2"/>
          </p:nvPr>
        </p:nvSpPr>
        <p:spPr>
          <a:xfrm>
            <a:off x="635000" y="1780456"/>
            <a:ext cx="11734800" cy="6449144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Feb 2017:		Faculty Council Presentation</a:t>
            </a:r>
            <a:endParaRPr lang="en-US" sz="3600" b="0" dirty="0"/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Winter-Spring:	Prepare/Iterate Proposal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Spring:		EngSci Approval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Spring:		UCC Approval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Summer:		EngSci Advertises Major </a:t>
            </a:r>
            <a:r>
              <a:rPr lang="en-US" b="0" dirty="0"/>
              <a:t>(pending approval)</a:t>
            </a:r>
            <a:r>
              <a:rPr lang="en-US" sz="3600" b="0" dirty="0"/>
              <a:t> 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Sep 2017:		Executive Committee Endorsement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Oct 2017:		Faculty Council Approval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Sep 2018:		New Major Launched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455974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635000" y="2720996"/>
            <a:ext cx="5029200" cy="301621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800" dirty="0" smtClean="0">
                <a:ea typeface="ＭＳ Ｐゴシック" charset="0"/>
              </a:rPr>
              <a:t>Thank You!</a:t>
            </a:r>
            <a:endParaRPr lang="en-US" sz="9800" dirty="0">
              <a:ea typeface="ＭＳ Ｐゴシック" charset="0"/>
            </a:endParaRP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6751488" y="3263008"/>
            <a:ext cx="5943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rgbClr val="001337"/>
                </a:solidFill>
                <a:latin typeface="Arial" charset="0"/>
                <a:ea typeface="ＭＳ Ｐゴシック" charset="0"/>
                <a:cs typeface="Arial" charset="0"/>
                <a:sym typeface="Georgia" charset="0"/>
              </a:defRPr>
            </a:lvl1pPr>
            <a:lvl2pPr marL="742950" indent="-285750">
              <a:defRPr sz="2400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  <a:sym typeface="Georgia" charset="0"/>
              </a:defRPr>
            </a:lvl2pPr>
            <a:lvl3pPr marL="1143000">
              <a:defRPr sz="2400" i="1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  <a:sym typeface="Georgia" charset="0"/>
              </a:defRPr>
            </a:lvl3pPr>
            <a:lvl4pPr marL="1600200">
              <a:defRPr sz="1500" i="1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  <a:sym typeface="Georgia" charset="0"/>
              </a:defRPr>
            </a:lvl4pPr>
            <a:lvl5pPr marL="2057400">
              <a:defRPr sz="1500" i="1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  <a:sym typeface="Georgia" charset="0"/>
              </a:defRPr>
            </a:lvl5pPr>
            <a:lvl6pPr marL="2514600" eaLnBrk="0" hangingPunct="0">
              <a:lnSpc>
                <a:spcPct val="120000"/>
              </a:lnSpc>
              <a:buClr>
                <a:srgbClr val="001E3F"/>
              </a:buClr>
              <a:buSzPct val="150000"/>
              <a:buFont typeface="Georgia" charset="0"/>
              <a:defRPr sz="1500" i="1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  <a:sym typeface="Georgia" charset="0"/>
              </a:defRPr>
            </a:lvl6pPr>
            <a:lvl7pPr marL="2971800" eaLnBrk="0" hangingPunct="0">
              <a:lnSpc>
                <a:spcPct val="120000"/>
              </a:lnSpc>
              <a:buClr>
                <a:srgbClr val="001E3F"/>
              </a:buClr>
              <a:buSzPct val="150000"/>
              <a:buFont typeface="Georgia" charset="0"/>
              <a:defRPr sz="1500" i="1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  <a:sym typeface="Georgia" charset="0"/>
              </a:defRPr>
            </a:lvl7pPr>
            <a:lvl8pPr marL="3429000" eaLnBrk="0" hangingPunct="0">
              <a:lnSpc>
                <a:spcPct val="120000"/>
              </a:lnSpc>
              <a:buClr>
                <a:srgbClr val="001E3F"/>
              </a:buClr>
              <a:buSzPct val="150000"/>
              <a:buFont typeface="Georgia" charset="0"/>
              <a:defRPr sz="1500" i="1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  <a:sym typeface="Georgia" charset="0"/>
              </a:defRPr>
            </a:lvl8pPr>
            <a:lvl9pPr marL="3886200" eaLnBrk="0" hangingPunct="0">
              <a:lnSpc>
                <a:spcPct val="120000"/>
              </a:lnSpc>
              <a:buClr>
                <a:srgbClr val="001E3F"/>
              </a:buClr>
              <a:buSzPct val="150000"/>
              <a:buFont typeface="Georgia" charset="0"/>
              <a:defRPr sz="1500" i="1">
                <a:solidFill>
                  <a:srgbClr val="001337"/>
                </a:solidFill>
                <a:latin typeface="Arial" charset="0"/>
                <a:ea typeface="Arial" charset="0"/>
                <a:cs typeface="Arial" charset="0"/>
                <a:sym typeface="Georgia" charset="0"/>
              </a:defRPr>
            </a:lvl9pPr>
          </a:lstStyle>
          <a:p>
            <a:pPr eaLnBrk="1" hangingPunct="1"/>
            <a:r>
              <a:rPr lang="en-US" sz="6000" dirty="0" smtClean="0">
                <a:solidFill>
                  <a:srgbClr val="0070C0"/>
                </a:solidFill>
                <a:sym typeface="Helvetica Neue" charset="0"/>
              </a:rPr>
              <a:t>Feedback?</a:t>
            </a:r>
          </a:p>
          <a:p>
            <a:pPr eaLnBrk="1" hangingPunct="1"/>
            <a:r>
              <a:rPr lang="en-US" sz="6000" dirty="0" smtClean="0">
                <a:solidFill>
                  <a:srgbClr val="00B0F0"/>
                </a:solidFill>
                <a:sym typeface="Helvetica Neue" charset="0"/>
              </a:rPr>
              <a:t>Questions</a:t>
            </a:r>
            <a:r>
              <a:rPr lang="en-US" sz="6000" dirty="0">
                <a:solidFill>
                  <a:srgbClr val="00B0F0"/>
                </a:solidFill>
                <a:sym typeface="Helvetica Neue" charset="0"/>
              </a:rPr>
              <a:t>?</a:t>
            </a:r>
            <a:r>
              <a:rPr lang="en-US" sz="2400" b="1" dirty="0">
                <a:sym typeface="Helvetica Neue" charset="0"/>
              </a:rPr>
              <a:t/>
            </a:r>
            <a:br>
              <a:rPr lang="en-US" sz="2400" b="1" dirty="0">
                <a:sym typeface="Helvetica Neue" charset="0"/>
              </a:rPr>
            </a:br>
            <a:endParaRPr lang="en-US" sz="2400" dirty="0">
              <a:solidFill>
                <a:srgbClr val="000000"/>
              </a:solidFill>
              <a:sym typeface="Gill Sans" charset="0"/>
            </a:endParaRPr>
          </a:p>
        </p:txBody>
      </p:sp>
      <p:cxnSp>
        <p:nvCxnSpPr>
          <p:cNvPr id="20483" name="Straight Connector 6"/>
          <p:cNvCxnSpPr>
            <a:cxnSpLocks noChangeShapeType="1"/>
          </p:cNvCxnSpPr>
          <p:nvPr/>
        </p:nvCxnSpPr>
        <p:spPr bwMode="auto">
          <a:xfrm flipH="1">
            <a:off x="6212779" y="2788568"/>
            <a:ext cx="1589" cy="301101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6502400" y="8382000"/>
            <a:ext cx="5943600" cy="1371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endParaRPr lang="en-US">
              <a:solidFill>
                <a:srgbClr val="000000"/>
              </a:solidFill>
              <a:latin typeface="HelveticaNeueLT Std Bold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35000" y="1636440"/>
            <a:ext cx="11734800" cy="6593160"/>
          </a:xfrm>
        </p:spPr>
        <p:txBody>
          <a:bodyPr/>
          <a:lstStyle/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Deepa Kundur			</a:t>
            </a:r>
            <a:r>
              <a:rPr lang="en-US" sz="3200" b="0" dirty="0" smtClean="0">
                <a:solidFill>
                  <a:srgbClr val="00B0F0"/>
                </a:solidFill>
              </a:rPr>
              <a:t>EngSci</a:t>
            </a:r>
            <a:r>
              <a:rPr lang="en-US" sz="3200" b="0" dirty="0" smtClean="0"/>
              <a:t>, Chair of WG</a:t>
            </a:r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Jason Anderson			</a:t>
            </a:r>
            <a:r>
              <a:rPr lang="en-US" sz="3200" b="0" dirty="0" smtClean="0">
                <a:solidFill>
                  <a:srgbClr val="0070C0"/>
                </a:solidFill>
              </a:rPr>
              <a:t>ECE</a:t>
            </a:r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Tim Barfoot				</a:t>
            </a:r>
            <a:r>
              <a:rPr lang="en-US" sz="3200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UTIAS</a:t>
            </a:r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Harris Chan				</a:t>
            </a:r>
            <a:r>
              <a:rPr lang="en-US" sz="3200" b="0" dirty="0" smtClean="0">
                <a:solidFill>
                  <a:srgbClr val="00B0F0"/>
                </a:solidFill>
              </a:rPr>
              <a:t>EngSci </a:t>
            </a:r>
            <a:r>
              <a:rPr lang="en-US" sz="3200" b="0" dirty="0" smtClean="0">
                <a:solidFill>
                  <a:schemeClr val="tx1"/>
                </a:solidFill>
              </a:rPr>
              <a:t>Alumnus</a:t>
            </a:r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Tony Chan </a:t>
            </a:r>
            <a:r>
              <a:rPr lang="en-US" sz="3200" b="0" dirty="0" err="1" smtClean="0"/>
              <a:t>Carusone</a:t>
            </a:r>
            <a:r>
              <a:rPr lang="en-US" sz="3200" b="0" dirty="0" smtClean="0"/>
              <a:t>		</a:t>
            </a:r>
            <a:r>
              <a:rPr lang="en-US" sz="3200" b="0" dirty="0" smtClean="0">
                <a:solidFill>
                  <a:srgbClr val="0070C0"/>
                </a:solidFill>
              </a:rPr>
              <a:t>ECE</a:t>
            </a:r>
            <a:endParaRPr lang="en-US" sz="3200" b="0" dirty="0" smtClean="0"/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Jim Davis				</a:t>
            </a:r>
            <a:r>
              <a:rPr lang="en-US" sz="3200" b="0" dirty="0" smtClean="0">
                <a:solidFill>
                  <a:srgbClr val="00B0F0"/>
                </a:solidFill>
              </a:rPr>
              <a:t>EngSci</a:t>
            </a:r>
            <a:r>
              <a:rPr lang="en-US" sz="3200" b="0" dirty="0" smtClean="0"/>
              <a:t>/</a:t>
            </a:r>
            <a:r>
              <a:rPr lang="en-US" sz="3200" b="0" dirty="0" smtClean="0">
                <a:solidFill>
                  <a:srgbClr val="C00000"/>
                </a:solidFill>
              </a:rPr>
              <a:t> </a:t>
            </a:r>
            <a:r>
              <a:rPr lang="en-US" sz="3200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UTIAS </a:t>
            </a:r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Sven Dickinson			</a:t>
            </a:r>
            <a:r>
              <a:rPr lang="en-US" sz="3200" b="0" dirty="0" smtClean="0">
                <a:solidFill>
                  <a:srgbClr val="00B050"/>
                </a:solidFill>
              </a:rPr>
              <a:t>CS</a:t>
            </a:r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Stark Draper			</a:t>
            </a:r>
            <a:r>
              <a:rPr lang="en-US" sz="3200" b="0" dirty="0" smtClean="0">
                <a:solidFill>
                  <a:srgbClr val="0070C0"/>
                </a:solidFill>
              </a:rPr>
              <a:t>ECE</a:t>
            </a:r>
            <a:endParaRPr lang="en-US" sz="3200" b="0" dirty="0" smtClean="0"/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Mark Fox				</a:t>
            </a:r>
            <a:r>
              <a:rPr lang="en-US" sz="3200" b="0" dirty="0" smtClean="0">
                <a:solidFill>
                  <a:srgbClr val="C00000"/>
                </a:solidFill>
              </a:rPr>
              <a:t>MIE</a:t>
            </a:r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Roger Grosse			</a:t>
            </a:r>
            <a:r>
              <a:rPr lang="en-US" sz="3200" b="0" dirty="0" smtClean="0">
                <a:solidFill>
                  <a:srgbClr val="00B050"/>
                </a:solidFill>
              </a:rPr>
              <a:t>CS</a:t>
            </a:r>
            <a:endParaRPr lang="en-US" sz="3200" b="0" dirty="0" smtClean="0"/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Mike </a:t>
            </a:r>
            <a:r>
              <a:rPr lang="en-US" sz="3200" b="0" dirty="0" err="1" smtClean="0"/>
              <a:t>Gruninger</a:t>
            </a:r>
            <a:r>
              <a:rPr lang="en-US" sz="3200" b="0" dirty="0" smtClean="0"/>
              <a:t>			</a:t>
            </a:r>
            <a:r>
              <a:rPr lang="en-US" sz="3200" b="0" dirty="0" smtClean="0">
                <a:solidFill>
                  <a:srgbClr val="C00000"/>
                </a:solidFill>
              </a:rPr>
              <a:t>MIE</a:t>
            </a:r>
          </a:p>
          <a:p>
            <a:pPr marL="571500" indent="-571500">
              <a:spcBef>
                <a:spcPts val="2200"/>
              </a:spcBef>
              <a:buFont typeface="Arial" charset="0"/>
              <a:buChar char="•"/>
            </a:pPr>
            <a:r>
              <a:rPr lang="en-US" sz="3200" b="0" dirty="0" smtClean="0"/>
              <a:t>Scott </a:t>
            </a:r>
            <a:r>
              <a:rPr lang="en-US" sz="3200" b="0" dirty="0" err="1" smtClean="0"/>
              <a:t>Sanner</a:t>
            </a:r>
            <a:r>
              <a:rPr lang="en-US" sz="3200" b="0" dirty="0" smtClean="0"/>
              <a:t>			</a:t>
            </a:r>
            <a:r>
              <a:rPr lang="en-US" sz="3200" b="0" dirty="0" smtClean="0">
                <a:solidFill>
                  <a:srgbClr val="C00000"/>
                </a:solidFill>
              </a:rPr>
              <a:t>MIE</a:t>
            </a:r>
            <a:endParaRPr lang="en-US" sz="3200" b="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Working Group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69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General Curriculum (Y1 &amp;Y2)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81720" y="1902520"/>
            <a:ext cx="5541848" cy="3046288"/>
            <a:chOff x="88900" y="1614488"/>
            <a:chExt cx="12844463" cy="7060449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88900" y="1614488"/>
              <a:ext cx="6337300" cy="1643062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Structures and Materials</a:t>
              </a: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6597650" y="1614488"/>
              <a:ext cx="6335713" cy="1643062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Classical Mechanics</a:t>
              </a: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88900" y="3419754"/>
              <a:ext cx="6337300" cy="164465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Engineering Mathematics </a:t>
              </a:r>
            </a:p>
            <a:p>
              <a:pPr algn="ctr" eaLnBrk="1" hangingPunct="1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and Computation</a:t>
              </a: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6597650" y="3421342"/>
              <a:ext cx="6335713" cy="1643062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Calculus I</a:t>
              </a: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3342481" y="5226608"/>
              <a:ext cx="6337300" cy="164306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  <a:lumOff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Computer Programming</a:t>
              </a: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3343275" y="7031875"/>
              <a:ext cx="6335713" cy="1643062"/>
            </a:xfrm>
            <a:prstGeom prst="roundRect">
              <a:avLst>
                <a:gd name="adj" fmla="val 16667"/>
              </a:avLst>
            </a:prstGeom>
            <a:solidFill>
              <a:srgbClr val="01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Engineering Science </a:t>
              </a:r>
            </a:p>
            <a:p>
              <a:pPr algn="ctr" eaLnBrk="1" hangingPunct="1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Praxis </a:t>
              </a: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I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Gill Sans" pitchFamily="1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34448" y="1773312"/>
            <a:ext cx="5549712" cy="3047082"/>
            <a:chOff x="100618" y="1613694"/>
            <a:chExt cx="12832745" cy="7045848"/>
          </a:xfrm>
        </p:grpSpPr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100618" y="5214494"/>
              <a:ext cx="6335713" cy="1643062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Electric Circuits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0618" y="1613694"/>
              <a:ext cx="12832745" cy="7045848"/>
              <a:chOff x="100618" y="1613694"/>
              <a:chExt cx="12832745" cy="7045848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auto">
              <a:xfrm>
                <a:off x="3348340" y="1613694"/>
                <a:ext cx="6337300" cy="1643063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435" tIns="45718" rIns="91435" bIns="45718" anchor="ctr"/>
              <a:lstStyle/>
              <a:p>
                <a:pPr algn="ctr" eaLnBrk="1" hangingPunct="1">
                  <a:defRPr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Molecules and Materials</a:t>
                </a:r>
              </a:p>
            </p:txBody>
          </p:sp>
          <p:sp>
            <p:nvSpPr>
              <p:cNvPr id="29" name="AutoShape 4"/>
              <p:cNvSpPr>
                <a:spLocks noChangeArrowheads="1"/>
              </p:cNvSpPr>
              <p:nvPr/>
            </p:nvSpPr>
            <p:spPr bwMode="auto">
              <a:xfrm>
                <a:off x="100618" y="3414094"/>
                <a:ext cx="6335713" cy="1643062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435" tIns="45718" rIns="91435" bIns="45718" anchor="ctr"/>
              <a:lstStyle/>
              <a:p>
                <a:pPr algn="ctr" eaLnBrk="1" hangingPunct="1">
                  <a:defRPr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Linear Algebra</a:t>
                </a:r>
              </a:p>
            </p:txBody>
          </p:sp>
          <p:sp>
            <p:nvSpPr>
              <p:cNvPr id="30" name="AutoShape 4"/>
              <p:cNvSpPr>
                <a:spLocks noChangeArrowheads="1"/>
              </p:cNvSpPr>
              <p:nvPr/>
            </p:nvSpPr>
            <p:spPr bwMode="auto">
              <a:xfrm>
                <a:off x="6596063" y="3414094"/>
                <a:ext cx="6337300" cy="1643063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435" tIns="45718" rIns="91435" bIns="45718" anchor="ctr"/>
              <a:lstStyle/>
              <a:p>
                <a:pPr algn="ctr" eaLnBrk="1" hangingPunct="1">
                  <a:defRPr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Calculus II</a:t>
                </a:r>
              </a:p>
            </p:txBody>
          </p:sp>
          <p:sp>
            <p:nvSpPr>
              <p:cNvPr id="31" name="AutoShape 4"/>
              <p:cNvSpPr>
                <a:spLocks noChangeArrowheads="1"/>
              </p:cNvSpPr>
              <p:nvPr/>
            </p:nvSpPr>
            <p:spPr bwMode="auto">
              <a:xfrm>
                <a:off x="6596063" y="5214494"/>
                <a:ext cx="6337300" cy="1643062"/>
              </a:xfrm>
              <a:prstGeom prst="roundRect">
                <a:avLst>
                  <a:gd name="adj" fmla="val 16667"/>
                </a:avLst>
              </a:prstGeom>
              <a:solidFill>
                <a:schemeClr val="tx2">
                  <a:lumMod val="50000"/>
                  <a:lumOff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435" tIns="45718" rIns="91435" bIns="45718" anchor="ctr"/>
              <a:lstStyle/>
              <a:p>
                <a:pPr algn="ctr" eaLnBrk="1" hangingPunct="1">
                  <a:defRPr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Computer Programming </a:t>
                </a:r>
              </a:p>
            </p:txBody>
          </p:sp>
          <p:sp>
            <p:nvSpPr>
              <p:cNvPr id="32" name="AutoShape 4"/>
              <p:cNvSpPr>
                <a:spLocks noChangeArrowheads="1"/>
              </p:cNvSpPr>
              <p:nvPr/>
            </p:nvSpPr>
            <p:spPr bwMode="auto">
              <a:xfrm>
                <a:off x="3348340" y="7014892"/>
                <a:ext cx="6337300" cy="1644650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435" tIns="45718" rIns="91435" bIns="45718" anchor="ctr"/>
              <a:lstStyle/>
              <a:p>
                <a:pPr algn="ctr" eaLnBrk="1" hangingPunct="1">
                  <a:defRPr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Engineering Science </a:t>
                </a:r>
              </a:p>
              <a:p>
                <a:pPr algn="ctr" eaLnBrk="1" hangingPunct="1">
                  <a:defRPr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Praxis II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345076" y="5609525"/>
            <a:ext cx="5541848" cy="3046288"/>
            <a:chOff x="88900" y="1614488"/>
            <a:chExt cx="12844463" cy="7060449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>
              <a:off x="88900" y="1614488"/>
              <a:ext cx="6337300" cy="1643062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Waves and Modern </a:t>
              </a:r>
              <a:b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</a:b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Physics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Gill Sans" pitchFamily="1" charset="0"/>
              </a:endParaRPr>
            </a:p>
          </p:txBody>
        </p:sp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6597650" y="1614488"/>
              <a:ext cx="6335713" cy="1643062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Vector Calculus</a:t>
              </a:r>
              <a:b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</a:b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and Fluid Mechanics</a:t>
              </a:r>
            </a:p>
          </p:txBody>
        </p:sp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88900" y="3419754"/>
              <a:ext cx="6337300" cy="164465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1435" tIns="45718" rIns="91435" bIns="45718" anchor="ctr"/>
            <a:lstStyle/>
            <a:p>
              <a:pPr algn="ctr" eaLnBrk="1" hangingPunct="1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Thermodynamics</a:t>
              </a:r>
              <a:b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</a:b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and Heat Transfer</a:t>
              </a:r>
            </a:p>
          </p:txBody>
        </p:sp>
        <p:sp>
          <p:nvSpPr>
            <p:cNvPr id="37" name="AutoShape 4"/>
            <p:cNvSpPr>
              <a:spLocks noChangeArrowheads="1"/>
            </p:cNvSpPr>
            <p:nvPr/>
          </p:nvSpPr>
          <p:spPr bwMode="auto">
            <a:xfrm>
              <a:off x="6597650" y="3421342"/>
              <a:ext cx="6335713" cy="1643062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Calculus </a:t>
              </a: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III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Gill Sans" pitchFamily="1" charset="0"/>
              </a:endParaRPr>
            </a:p>
          </p:txBody>
        </p:sp>
        <p:sp>
          <p:nvSpPr>
            <p:cNvPr id="38" name="AutoShape 4"/>
            <p:cNvSpPr>
              <a:spLocks noChangeArrowheads="1"/>
            </p:cNvSpPr>
            <p:nvPr/>
          </p:nvSpPr>
          <p:spPr bwMode="auto">
            <a:xfrm>
              <a:off x="3342481" y="5226608"/>
              <a:ext cx="6337300" cy="164306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  <a:lumOff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Digital and Computer</a:t>
              </a:r>
              <a:b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</a:b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Systems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Gill Sans" pitchFamily="1" charset="0"/>
              </a:endParaRPr>
            </a:p>
          </p:txBody>
        </p:sp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3343275" y="7031875"/>
              <a:ext cx="6335713" cy="1643062"/>
            </a:xfrm>
            <a:prstGeom prst="roundRect">
              <a:avLst>
                <a:gd name="adj" fmla="val 16667"/>
              </a:avLst>
            </a:prstGeom>
            <a:solidFill>
              <a:srgbClr val="767877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1435" tIns="45718" rIns="91435" bIns="45718" anchor="ctr"/>
            <a:lstStyle/>
            <a:p>
              <a:pPr algn="ctr" eaLnBrk="1" hangingPunct="1">
                <a:defRPr/>
              </a:pP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Engineering, Society</a:t>
              </a:r>
              <a:b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</a:b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and Critical Thinking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Gill Sans" pitchFamily="1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34448" y="5642782"/>
            <a:ext cx="5549404" cy="3050442"/>
            <a:chOff x="88900" y="1614488"/>
            <a:chExt cx="12844463" cy="7060449"/>
          </a:xfrm>
        </p:grpSpPr>
        <p:sp>
          <p:nvSpPr>
            <p:cNvPr id="41" name="AutoShape 4"/>
            <p:cNvSpPr>
              <a:spLocks noChangeArrowheads="1"/>
            </p:cNvSpPr>
            <p:nvPr/>
          </p:nvSpPr>
          <p:spPr bwMode="auto">
            <a:xfrm>
              <a:off x="88900" y="3419754"/>
              <a:ext cx="6337300" cy="164465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1435" tIns="45718" rIns="91435" bIns="45718" anchor="ctr"/>
            <a:lstStyle/>
            <a:p>
              <a:pPr algn="ctr" eaLnBrk="1" hangingPunct="1"/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rPr>
                <a:t>Biomolecules and Cells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Gill Sans" pitchFamily="1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8900" y="1614488"/>
              <a:ext cx="12844463" cy="7060449"/>
              <a:chOff x="88900" y="1614488"/>
              <a:chExt cx="12844463" cy="7060449"/>
            </a:xfrm>
          </p:grpSpPr>
          <p:sp>
            <p:nvSpPr>
              <p:cNvPr id="43" name="AutoShape 4"/>
              <p:cNvSpPr>
                <a:spLocks noChangeArrowheads="1"/>
              </p:cNvSpPr>
              <p:nvPr/>
            </p:nvSpPr>
            <p:spPr bwMode="auto">
              <a:xfrm>
                <a:off x="88900" y="1614488"/>
                <a:ext cx="6337300" cy="1643062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5" tIns="45718" rIns="91435" bIns="45718" anchor="ctr"/>
              <a:lstStyle/>
              <a:p>
                <a:pPr algn="ctr" eaLnBrk="1" hangingPunct="1">
                  <a:defRPr/>
                </a:pPr>
                <a:r>
                  <a:rPr lang="en-US" sz="1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Quantum and Thermal</a:t>
                </a:r>
                <a:br>
                  <a:rPr lang="en-US" sz="1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</a:br>
                <a:r>
                  <a:rPr lang="en-US" sz="1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Physics</a:t>
                </a:r>
                <a:endPara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endParaRPr>
              </a:p>
            </p:txBody>
          </p:sp>
          <p:sp>
            <p:nvSpPr>
              <p:cNvPr id="44" name="AutoShape 4"/>
              <p:cNvSpPr>
                <a:spLocks noChangeArrowheads="1"/>
              </p:cNvSpPr>
              <p:nvPr/>
            </p:nvSpPr>
            <p:spPr bwMode="auto">
              <a:xfrm>
                <a:off x="6597650" y="1614488"/>
                <a:ext cx="6335713" cy="1643062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Electromagnetism</a:t>
                </a:r>
              </a:p>
            </p:txBody>
          </p:sp>
          <p:sp>
            <p:nvSpPr>
              <p:cNvPr id="45" name="AutoShape 4"/>
              <p:cNvSpPr>
                <a:spLocks noChangeArrowheads="1"/>
              </p:cNvSpPr>
              <p:nvPr/>
            </p:nvSpPr>
            <p:spPr bwMode="auto">
              <a:xfrm>
                <a:off x="6597650" y="3421342"/>
                <a:ext cx="6335713" cy="1643062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435" tIns="45718" rIns="91435" bIns="45718" anchor="ctr"/>
              <a:lstStyle/>
              <a:p>
                <a:pPr algn="ctr" eaLnBrk="1" hangingPunct="1">
                  <a:defRPr/>
                </a:pPr>
                <a:r>
                  <a:rPr lang="en-US" sz="1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Probability and Statistics</a:t>
                </a:r>
                <a:endPara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endParaRPr>
              </a:p>
            </p:txBody>
          </p:sp>
          <p:sp>
            <p:nvSpPr>
              <p:cNvPr id="46" name="AutoShape 4"/>
              <p:cNvSpPr>
                <a:spLocks noChangeArrowheads="1"/>
              </p:cNvSpPr>
              <p:nvPr/>
            </p:nvSpPr>
            <p:spPr bwMode="auto">
              <a:xfrm>
                <a:off x="3342481" y="5226608"/>
                <a:ext cx="6337300" cy="164306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435" tIns="45718" rIns="91435" bIns="45718" anchor="ctr"/>
              <a:lstStyle/>
              <a:p>
                <a:pPr algn="ctr" eaLnBrk="1" hangingPunct="1"/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Engineering Design</a:t>
                </a:r>
              </a:p>
            </p:txBody>
          </p:sp>
          <p:sp>
            <p:nvSpPr>
              <p:cNvPr id="47" name="AutoShape 4"/>
              <p:cNvSpPr>
                <a:spLocks noChangeArrowheads="1"/>
              </p:cNvSpPr>
              <p:nvPr/>
            </p:nvSpPr>
            <p:spPr bwMode="auto">
              <a:xfrm>
                <a:off x="3343275" y="7031875"/>
                <a:ext cx="6335713" cy="1643062"/>
              </a:xfrm>
              <a:prstGeom prst="roundRect">
                <a:avLst>
                  <a:gd name="adj" fmla="val 16667"/>
                </a:avLst>
              </a:prstGeom>
              <a:solidFill>
                <a:srgbClr val="767877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435" tIns="45718" rIns="91435" bIns="45718" anchor="ctr"/>
              <a:lstStyle/>
              <a:p>
                <a:pPr algn="ctr" eaLnBrk="1" hangingPunct="1">
                  <a:defRPr/>
                </a:pPr>
                <a:r>
                  <a:rPr lang="en-US" sz="1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Complementary Studies</a:t>
                </a:r>
                <a:br>
                  <a:rPr lang="en-US" sz="1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</a:br>
                <a:r>
                  <a:rPr lang="en-US" sz="1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Gill Sans" pitchFamily="1" charset="0"/>
                  </a:rPr>
                  <a:t>Elective</a:t>
                </a:r>
                <a:endPara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Gill Sans" pitchFamily="1" charset="0"/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9886776" y="196280"/>
            <a:ext cx="29241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Challenging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First principles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81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1500" indent="-571500">
              <a:buFont typeface="Arial" charset="0"/>
              <a:buChar char="•"/>
            </a:pPr>
            <a:endParaRPr lang="en-US" sz="3600" b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30392" y="1564432"/>
            <a:ext cx="5939408" cy="6705600"/>
          </a:xfrm>
        </p:spPr>
        <p:txBody>
          <a:bodyPr/>
          <a:lstStyle/>
          <a:p>
            <a:pPr marL="571500" lvl="0" indent="-571500">
              <a:spcBef>
                <a:spcPct val="0"/>
              </a:spcBef>
              <a:buFont typeface="Arial" charset="0"/>
              <a:buChar char="•"/>
            </a:pPr>
            <a:r>
              <a:rPr lang="en-US" sz="4000" kern="1200" dirty="0" smtClean="0">
                <a:solidFill>
                  <a:schemeClr val="bg2">
                    <a:lumMod val="50000"/>
                  </a:schemeClr>
                </a:solidFill>
                <a:sym typeface="Gill Sans" charset="0"/>
              </a:rPr>
              <a:t>Aerospace</a:t>
            </a:r>
          </a:p>
          <a:p>
            <a:pPr marL="571500" lvl="0" indent="-571500">
              <a:spcBef>
                <a:spcPct val="0"/>
              </a:spcBef>
              <a:buFont typeface="Arial" charset="0"/>
              <a:buChar char="•"/>
            </a:pPr>
            <a:r>
              <a:rPr lang="en-US" sz="4000" kern="1200" dirty="0" smtClean="0">
                <a:solidFill>
                  <a:schemeClr val="bg2">
                    <a:lumMod val="50000"/>
                  </a:schemeClr>
                </a:solidFill>
                <a:sym typeface="Gill Sans" charset="0"/>
              </a:rPr>
              <a:t>Biomedical Systems</a:t>
            </a:r>
          </a:p>
          <a:p>
            <a:pPr marL="571500" lvl="0" indent="-571500">
              <a:spcBef>
                <a:spcPct val="0"/>
              </a:spcBef>
              <a:buFont typeface="Arial" charset="0"/>
              <a:buChar char="•"/>
            </a:pPr>
            <a:r>
              <a:rPr lang="en-US" sz="4000" kern="1200" dirty="0" smtClean="0">
                <a:solidFill>
                  <a:schemeClr val="bg2">
                    <a:lumMod val="50000"/>
                  </a:schemeClr>
                </a:solidFill>
                <a:sym typeface="Gill Sans" charset="0"/>
              </a:rPr>
              <a:t>Electrical &amp; Computer</a:t>
            </a:r>
          </a:p>
          <a:p>
            <a:pPr marL="571500" lvl="0" indent="-571500">
              <a:spcBef>
                <a:spcPct val="0"/>
              </a:spcBef>
              <a:buFont typeface="Arial" charset="0"/>
              <a:buChar char="•"/>
            </a:pPr>
            <a:r>
              <a:rPr lang="en-US" sz="4000" kern="1200" dirty="0" smtClean="0">
                <a:solidFill>
                  <a:schemeClr val="bg2">
                    <a:lumMod val="50000"/>
                  </a:schemeClr>
                </a:solidFill>
                <a:sym typeface="Gill Sans" charset="0"/>
              </a:rPr>
              <a:t>Energy Systems</a:t>
            </a:r>
          </a:p>
          <a:p>
            <a:pPr marL="571500" lvl="0" indent="-571500">
              <a:spcBef>
                <a:spcPct val="0"/>
              </a:spcBef>
              <a:buFont typeface="Arial" charset="0"/>
              <a:buChar char="•"/>
            </a:pPr>
            <a:r>
              <a:rPr lang="en-US" sz="4000" kern="1200" dirty="0" smtClean="0">
                <a:solidFill>
                  <a:schemeClr val="bg2">
                    <a:lumMod val="50000"/>
                  </a:schemeClr>
                </a:solidFill>
                <a:sym typeface="Gill Sans" charset="0"/>
              </a:rPr>
              <a:t>Infrastructure</a:t>
            </a:r>
          </a:p>
          <a:p>
            <a:pPr marL="571500" lvl="0" indent="-571500">
              <a:spcBef>
                <a:spcPct val="0"/>
              </a:spcBef>
              <a:buFont typeface="Arial" charset="0"/>
              <a:buChar char="•"/>
            </a:pPr>
            <a:r>
              <a:rPr lang="en-US" sz="4000" kern="1200" dirty="0" smtClean="0">
                <a:solidFill>
                  <a:schemeClr val="bg2">
                    <a:lumMod val="50000"/>
                  </a:schemeClr>
                </a:solidFill>
                <a:sym typeface="Gill Sans" charset="0"/>
              </a:rPr>
              <a:t>Math, Stats &amp; Finance</a:t>
            </a:r>
          </a:p>
          <a:p>
            <a:pPr marL="571500" lvl="0" indent="-571500">
              <a:spcBef>
                <a:spcPct val="0"/>
              </a:spcBef>
              <a:buFont typeface="Arial" charset="0"/>
              <a:buChar char="•"/>
            </a:pPr>
            <a:r>
              <a:rPr lang="en-US" sz="4000" kern="1200" dirty="0" smtClean="0">
                <a:solidFill>
                  <a:schemeClr val="bg2">
                    <a:lumMod val="50000"/>
                  </a:schemeClr>
                </a:solidFill>
                <a:sym typeface="Gill Sans" charset="0"/>
              </a:rPr>
              <a:t>Physics</a:t>
            </a:r>
          </a:p>
          <a:p>
            <a:pPr marL="571500" lvl="0" indent="-571500">
              <a:spcBef>
                <a:spcPct val="0"/>
              </a:spcBef>
              <a:buFont typeface="Arial" charset="0"/>
              <a:buChar char="•"/>
            </a:pPr>
            <a:r>
              <a:rPr lang="en-US" sz="4000" kern="1200" dirty="0" smtClean="0">
                <a:solidFill>
                  <a:schemeClr val="bg2">
                    <a:lumMod val="50000"/>
                  </a:schemeClr>
                </a:solidFill>
                <a:sym typeface="Gill Sans" charset="0"/>
              </a:rPr>
              <a:t>Robotics</a:t>
            </a:r>
            <a:endParaRPr lang="en-US" sz="4000" kern="1200" dirty="0">
              <a:solidFill>
                <a:schemeClr val="bg2">
                  <a:lumMod val="50000"/>
                </a:schemeClr>
              </a:solidFill>
              <a:sym typeface="Gill Sans" charset="0"/>
            </a:endParaRP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EngSci Majors (Y3 &amp;Y4)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35000" y="1564432"/>
            <a:ext cx="5075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   “</a:t>
            </a:r>
            <a:r>
              <a:rPr lang="en-US" sz="4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Majors</a:t>
            </a:r>
            <a:r>
              <a:rPr lang="en-US" sz="40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              =</a:t>
            </a:r>
            <a:r>
              <a:rPr lang="en-US" sz="4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 “</a:t>
            </a:r>
            <a:r>
              <a:rPr lang="en-US" sz="4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Options</a:t>
            </a:r>
            <a:r>
              <a:rPr lang="en-US" sz="4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 </a:t>
            </a:r>
            <a:r>
              <a:rPr lang="en-US" sz="4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         =	 “</a:t>
            </a:r>
            <a:r>
              <a:rPr lang="en-US" sz="4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Streams</a:t>
            </a:r>
            <a:r>
              <a:rPr lang="en-US" sz="4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marL="571500" indent="-571500">
              <a:buFont typeface="Arial" charset="0"/>
              <a:buChar char="•"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Traditional and Pioneering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6514" y="7009745"/>
            <a:ext cx="471795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Machine Learning 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/ 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Artificial Intelligence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(ML/AI)</a:t>
            </a:r>
            <a:endParaRPr lang="en-US" sz="3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6776" y="196280"/>
            <a:ext cx="29241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Challenging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First principles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7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35000" y="1780456"/>
            <a:ext cx="6587480" cy="6449144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Stakeholder interest</a:t>
            </a:r>
          </a:p>
          <a:p>
            <a:pPr marL="1371600" lvl="4" indent="-571500">
              <a:lnSpc>
                <a:spcPct val="100000"/>
              </a:lnSpc>
              <a:buFont typeface="Arial" charset="0"/>
              <a:buChar char="•"/>
            </a:pPr>
            <a:r>
              <a:rPr lang="en-US" sz="2800" b="0" dirty="0" smtClean="0"/>
              <a:t>EngSci Board</a:t>
            </a:r>
          </a:p>
          <a:p>
            <a:pPr marL="1371600" lvl="4" indent="-571500">
              <a:lnSpc>
                <a:spcPct val="100000"/>
              </a:lnSpc>
              <a:buFont typeface="Arial" charset="0"/>
              <a:buChar char="•"/>
            </a:pPr>
            <a:r>
              <a:rPr lang="en-US" sz="2800" dirty="0" smtClean="0"/>
              <a:t>Students</a:t>
            </a:r>
          </a:p>
          <a:p>
            <a:pPr marL="1371600" lvl="4" indent="-571500">
              <a:lnSpc>
                <a:spcPct val="100000"/>
              </a:lnSpc>
              <a:buFont typeface="Arial" charset="0"/>
              <a:buChar char="•"/>
            </a:pPr>
            <a:r>
              <a:rPr lang="en-US" sz="2800" b="0" dirty="0" smtClean="0"/>
              <a:t>Employers</a:t>
            </a:r>
          </a:p>
          <a:p>
            <a:pPr marL="1371600" lvl="4" indent="-571500">
              <a:lnSpc>
                <a:spcPct val="100000"/>
              </a:lnSpc>
              <a:buFont typeface="Arial" charset="0"/>
              <a:buChar char="•"/>
            </a:pPr>
            <a:r>
              <a:rPr lang="en-US" sz="2800" dirty="0" smtClean="0"/>
              <a:t>UofT faculty</a:t>
            </a:r>
            <a:endParaRPr lang="en-US" sz="2800" b="0" dirty="0" smtClean="0"/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Machine Learning Institute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Increase in VC funding for ML/AI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Thomson Reuters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General Motors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Motivations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44" y="151988"/>
            <a:ext cx="3677004" cy="4608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87" y="888816"/>
            <a:ext cx="3905730" cy="5350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1" y="4760500"/>
            <a:ext cx="3844229" cy="5516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59" y="6239667"/>
            <a:ext cx="4481441" cy="76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0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Opportunities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half" idx="2"/>
          </p:nvPr>
        </p:nvSpPr>
        <p:spPr>
          <a:xfrm>
            <a:off x="635000" y="1780456"/>
            <a:ext cx="11734800" cy="6449144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3600" b="0" dirty="0" smtClean="0"/>
              <a:t>Engineering has a place in ML/AI</a:t>
            </a:r>
          </a:p>
          <a:p>
            <a:pPr marL="1066800" lvl="3" indent="-57150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3200" b="0" i="0" dirty="0" smtClean="0"/>
              <a:t>ML/AI </a:t>
            </a:r>
            <a:r>
              <a:rPr lang="en-US" sz="3200" b="0" i="0" dirty="0" smtClean="0">
                <a:solidFill>
                  <a:srgbClr val="C00000"/>
                </a:solidFill>
              </a:rPr>
              <a:t>foundations</a:t>
            </a:r>
            <a:r>
              <a:rPr lang="en-US" sz="3200" b="0" i="0" dirty="0" smtClean="0"/>
              <a:t>: information theory, signal processing, control theory, optimization, algebra, probability</a:t>
            </a:r>
          </a:p>
          <a:p>
            <a:pPr marL="457200" lvl="1" indent="-57150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endParaRPr lang="en-US" sz="3200" b="0" dirty="0" smtClean="0"/>
          </a:p>
          <a:p>
            <a:pPr marL="571500" indent="-57150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3600" b="0" dirty="0" smtClean="0"/>
              <a:t>Scientists problem solve by </a:t>
            </a:r>
            <a:r>
              <a:rPr lang="en-US" sz="3600" b="0" dirty="0" smtClean="0">
                <a:solidFill>
                  <a:srgbClr val="0070C0"/>
                </a:solidFill>
              </a:rPr>
              <a:t>analysis </a:t>
            </a:r>
            <a:r>
              <a:rPr lang="en-US" sz="3600" b="0" dirty="0" smtClean="0"/>
              <a:t>while designers problem solve by </a:t>
            </a:r>
            <a:r>
              <a:rPr lang="en-US" sz="3600" b="0" dirty="0" smtClean="0">
                <a:solidFill>
                  <a:srgbClr val="0070C0"/>
                </a:solidFill>
              </a:rPr>
              <a:t>synthesis </a:t>
            </a:r>
            <a:r>
              <a:rPr lang="en-US" sz="2800" b="0" dirty="0" smtClean="0"/>
              <a:t>(</a:t>
            </a:r>
            <a:r>
              <a:rPr lang="en-US" sz="2800" b="0" i="1" dirty="0" smtClean="0"/>
              <a:t>How Designers Think</a:t>
            </a:r>
            <a:r>
              <a:rPr lang="en-US" sz="2800" b="0" dirty="0" smtClean="0"/>
              <a:t>, 1980)</a:t>
            </a:r>
          </a:p>
          <a:p>
            <a:pPr marL="1066800" lvl="3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200" i="0" dirty="0" smtClean="0">
                <a:solidFill>
                  <a:srgbClr val="C00000"/>
                </a:solidFill>
              </a:rPr>
              <a:t>Design Thinking</a:t>
            </a:r>
            <a:r>
              <a:rPr lang="en-US" sz="3200" i="0" dirty="0" smtClean="0"/>
              <a:t>: </a:t>
            </a:r>
            <a:r>
              <a:rPr lang="en-US" sz="3200" i="0" u="sng" dirty="0" smtClean="0"/>
              <a:t>divergent</a:t>
            </a:r>
            <a:r>
              <a:rPr lang="en-US" sz="3200" i="0" dirty="0" smtClean="0"/>
              <a:t> thinking to ideate many solutions and </a:t>
            </a:r>
            <a:r>
              <a:rPr lang="en-US" sz="3200" i="0" u="sng" dirty="0" smtClean="0"/>
              <a:t>convergent</a:t>
            </a:r>
            <a:r>
              <a:rPr lang="en-US" sz="3200" i="0" dirty="0" smtClean="0"/>
              <a:t> thinking to realize the best solution</a:t>
            </a:r>
          </a:p>
        </p:txBody>
      </p:sp>
    </p:spTree>
    <p:extLst>
      <p:ext uri="{BB962C8B-B14F-4D97-AF65-F5344CB8AC3E}">
        <p14:creationId xmlns:p14="http://schemas.microsoft.com/office/powerpoint/2010/main" val="1519382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Suitability &amp; Strengths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half" idx="2"/>
          </p:nvPr>
        </p:nvSpPr>
        <p:spPr>
          <a:xfrm>
            <a:off x="635000" y="1780456"/>
            <a:ext cx="11734800" cy="6449144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endParaRPr lang="en-US" sz="3600" b="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b="0" dirty="0" smtClean="0"/>
              <a:t>Engineering Science program </a:t>
            </a:r>
          </a:p>
          <a:p>
            <a:pPr marL="1371600" lvl="4" indent="-571500">
              <a:buFont typeface="Arial" charset="0"/>
              <a:buChar char="•"/>
            </a:pPr>
            <a:r>
              <a:rPr lang="en-US" sz="3600" i="0" dirty="0">
                <a:solidFill>
                  <a:srgbClr val="C00000"/>
                </a:solidFill>
              </a:rPr>
              <a:t>F</a:t>
            </a:r>
            <a:r>
              <a:rPr lang="en-US" sz="3600" b="0" i="0" dirty="0" smtClean="0">
                <a:solidFill>
                  <a:srgbClr val="C00000"/>
                </a:solidFill>
              </a:rPr>
              <a:t>irst principles </a:t>
            </a:r>
            <a:r>
              <a:rPr lang="en-US" sz="3600" b="0" i="0" dirty="0" smtClean="0"/>
              <a:t>approach</a:t>
            </a:r>
          </a:p>
          <a:p>
            <a:pPr marL="1371600" lvl="4" indent="-571500">
              <a:buFont typeface="Arial" charset="0"/>
              <a:buChar char="•"/>
            </a:pPr>
            <a:r>
              <a:rPr lang="en-US" sz="3600" b="0" i="0" dirty="0" smtClean="0"/>
              <a:t>Hardware/software and </a:t>
            </a:r>
            <a:r>
              <a:rPr lang="en-US" sz="3600" b="0" i="0" dirty="0" smtClean="0">
                <a:solidFill>
                  <a:srgbClr val="C00000"/>
                </a:solidFill>
              </a:rPr>
              <a:t>system</a:t>
            </a:r>
            <a:r>
              <a:rPr lang="en-US" sz="3600" b="0" i="0" dirty="0" smtClean="0"/>
              <a:t> emphasis</a:t>
            </a:r>
          </a:p>
          <a:p>
            <a:pPr marL="1371600" lvl="4" indent="-571500">
              <a:buFont typeface="Arial" charset="0"/>
              <a:buChar char="•"/>
            </a:pPr>
            <a:r>
              <a:rPr lang="en-US" sz="3600" b="0" i="0" dirty="0" smtClean="0"/>
              <a:t>Promote application </a:t>
            </a:r>
            <a:r>
              <a:rPr lang="en-US" sz="3600" b="0" i="0" dirty="0" smtClean="0">
                <a:solidFill>
                  <a:srgbClr val="C00000"/>
                </a:solidFill>
              </a:rPr>
              <a:t>modeling </a:t>
            </a:r>
            <a:r>
              <a:rPr lang="en-US" sz="3600" b="0" i="0" dirty="0" smtClean="0">
                <a:solidFill>
                  <a:schemeClr val="tx1"/>
                </a:solidFill>
              </a:rPr>
              <a:t>and problem </a:t>
            </a:r>
            <a:r>
              <a:rPr lang="en-US" sz="3600" b="0" i="0" dirty="0" smtClean="0">
                <a:solidFill>
                  <a:srgbClr val="C00000"/>
                </a:solidFill>
              </a:rPr>
              <a:t>framing</a:t>
            </a:r>
          </a:p>
          <a:p>
            <a:pPr marL="1371600" lvl="4" indent="-571500">
              <a:buFont typeface="Arial" charset="0"/>
              <a:buChar char="•"/>
            </a:pPr>
            <a:r>
              <a:rPr lang="en-US" sz="3600" i="0" dirty="0" smtClean="0">
                <a:solidFill>
                  <a:srgbClr val="C00000"/>
                </a:solidFill>
              </a:rPr>
              <a:t>Design</a:t>
            </a:r>
            <a:r>
              <a:rPr lang="en-US" sz="3600" i="0" dirty="0" smtClean="0">
                <a:solidFill>
                  <a:schemeClr val="tx1"/>
                </a:solidFill>
              </a:rPr>
              <a:t> experiences</a:t>
            </a:r>
            <a:endParaRPr lang="en-US" sz="3600" b="0" i="0" dirty="0" smtClean="0">
              <a:solidFill>
                <a:srgbClr val="C00000"/>
              </a:solidFill>
            </a:endParaRPr>
          </a:p>
          <a:p>
            <a:pPr marL="571500" indent="-571500">
              <a:buFont typeface="Arial" charset="0"/>
              <a:buChar char="•"/>
            </a:pPr>
            <a:endParaRPr lang="en-US" sz="3600" b="0" dirty="0"/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UofT is hub of most important developments in ML and deep learning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Consistent with multi-year expansion at University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446864" y="196280"/>
            <a:ext cx="4320232" cy="2231484"/>
            <a:chOff x="8662640" y="197535"/>
            <a:chExt cx="4630192" cy="2231484"/>
          </a:xfrm>
        </p:grpSpPr>
        <p:sp>
          <p:nvSpPr>
            <p:cNvPr id="7" name="Rectangle 6"/>
            <p:cNvSpPr/>
            <p:nvPr/>
          </p:nvSpPr>
          <p:spPr>
            <a:xfrm>
              <a:off x="8662640" y="674693"/>
              <a:ext cx="463019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36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Algorithms/theory Implementation</a:t>
              </a:r>
            </a:p>
            <a:p>
              <a:pPr lvl="1"/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  <a:r>
                <a:rPr lang="en-US" sz="36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pplication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62640" y="197535"/>
              <a:ext cx="1764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u="sng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ML</a:t>
              </a:r>
              <a:r>
                <a:rPr lang="en-US" sz="3600" u="sng" dirty="0">
                  <a:latin typeface="Arial" charset="0"/>
                  <a:ea typeface="Arial" charset="0"/>
                  <a:cs typeface="Arial" charset="0"/>
                </a:rPr>
                <a:t>/</a:t>
              </a:r>
              <a:r>
                <a:rPr lang="en-US" sz="3600" u="sng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AI</a:t>
              </a:r>
              <a:r>
                <a:rPr lang="en-US" sz="3600" dirty="0">
                  <a:latin typeface="Arial" charset="0"/>
                  <a:ea typeface="Arial" charset="0"/>
                  <a:cs typeface="Arial" charset="0"/>
                </a:rPr>
                <a:t>: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6555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 rot="16200000">
            <a:off x="8315334" y="754089"/>
            <a:ext cx="2992197" cy="1577504"/>
          </a:xfrm>
          <a:prstGeom prst="ellipse">
            <a:avLst/>
          </a:prstGeom>
          <a:solidFill>
            <a:srgbClr val="92D050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Systems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Interactions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half" idx="2"/>
          </p:nvPr>
        </p:nvSpPr>
        <p:spPr>
          <a:xfrm>
            <a:off x="635000" y="1780456"/>
            <a:ext cx="11734800" cy="6449144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n-US" sz="3600" b="0" dirty="0" smtClean="0"/>
              <a:t>EngSci Majors in:</a:t>
            </a:r>
          </a:p>
          <a:p>
            <a:pPr marL="1371600" lvl="4" indent="-571500">
              <a:buFont typeface="Arial" charset="0"/>
              <a:buChar char="•"/>
            </a:pPr>
            <a:r>
              <a:rPr lang="en-US" sz="3200" i="0" dirty="0" smtClean="0"/>
              <a:t>Robotics</a:t>
            </a:r>
          </a:p>
          <a:p>
            <a:pPr marL="1371600" lvl="4" indent="-571500">
              <a:buFont typeface="Arial" charset="0"/>
              <a:buChar char="•"/>
            </a:pPr>
            <a:r>
              <a:rPr lang="en-US" sz="3200" b="0" i="0" dirty="0" smtClean="0"/>
              <a:t>Electrical &amp; Computer</a:t>
            </a:r>
          </a:p>
          <a:p>
            <a:pPr marL="1371600" lvl="4" indent="-571500">
              <a:buFont typeface="Arial" charset="0"/>
              <a:buChar char="•"/>
            </a:pPr>
            <a:r>
              <a:rPr lang="en-US" sz="3200" i="0" dirty="0" smtClean="0"/>
              <a:t>Math, Stats &amp; Finance</a:t>
            </a:r>
            <a:endParaRPr lang="en-US" sz="3200" b="0" i="0" dirty="0" smtClean="0"/>
          </a:p>
          <a:p>
            <a:pPr marL="571500" indent="-571500">
              <a:buFont typeface="Arial" charset="0"/>
              <a:buChar char="•"/>
            </a:pPr>
            <a:endParaRPr lang="en-US" sz="3600" b="0" dirty="0"/>
          </a:p>
          <a:p>
            <a:pPr marL="571500" indent="-571500">
              <a:buFont typeface="Arial" charset="0"/>
              <a:buChar char="•"/>
            </a:pPr>
            <a:r>
              <a:rPr lang="en-US" sz="3600" b="0" dirty="0" smtClean="0"/>
              <a:t>MIE Information Engineering stream</a:t>
            </a:r>
          </a:p>
          <a:p>
            <a:pPr marL="571500" indent="-571500">
              <a:buFont typeface="Arial" charset="0"/>
              <a:buChar char="•"/>
            </a:pPr>
            <a:endParaRPr lang="en-US" sz="3600" b="0" dirty="0"/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/>
              <a:t>DCS focus areas: AI, scientific computing, MLP, computer vision</a:t>
            </a:r>
          </a:p>
          <a:p>
            <a:pPr marL="571500" indent="-571500">
              <a:buFont typeface="Arial" charset="0"/>
              <a:buChar char="•"/>
            </a:pPr>
            <a:endParaRPr lang="en-US" sz="3600" b="0" dirty="0"/>
          </a:p>
          <a:p>
            <a:pPr marL="571500" indent="-571500">
              <a:buFont typeface="Arial" charset="0"/>
              <a:buChar char="•"/>
            </a:pPr>
            <a:r>
              <a:rPr lang="en-US" sz="3600" b="0" dirty="0" smtClean="0"/>
              <a:t>iSchool Bachelor of Information</a:t>
            </a:r>
          </a:p>
        </p:txBody>
      </p:sp>
      <p:sp>
        <p:nvSpPr>
          <p:cNvPr id="7" name="Oval 6"/>
          <p:cNvSpPr/>
          <p:nvPr/>
        </p:nvSpPr>
        <p:spPr bwMode="auto">
          <a:xfrm rot="355088">
            <a:off x="6935793" y="1489190"/>
            <a:ext cx="2992197" cy="1577504"/>
          </a:xfrm>
          <a:prstGeom prst="ellipse">
            <a:avLst/>
          </a:prstGeom>
          <a:solidFill>
            <a:srgbClr val="C00000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Hardware/ software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rot="21034457">
            <a:off x="9744105" y="1510048"/>
            <a:ext cx="3024336" cy="1577504"/>
          </a:xfrm>
          <a:prstGeom prst="ellipse">
            <a:avLst/>
          </a:prstGeom>
          <a:solidFill>
            <a:srgbClr val="FFC000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Modeling and design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18905102">
            <a:off x="7339391" y="2643162"/>
            <a:ext cx="2824267" cy="1577504"/>
          </a:xfrm>
          <a:prstGeom prst="ellipse">
            <a:avLst/>
          </a:prstGeom>
          <a:solidFill>
            <a:srgbClr val="00B0F0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Computer science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 rot="2694536">
            <a:off x="9417751" y="2726317"/>
            <a:ext cx="2984295" cy="1577504"/>
          </a:xfrm>
          <a:prstGeom prst="ellipse">
            <a:avLst/>
          </a:prstGeom>
          <a:solidFill>
            <a:srgbClr val="0070C0">
              <a:alpha val="35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Data science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03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70C0"/>
                </a:solidFill>
              </a:rPr>
              <a:t>Machine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00B0F0"/>
                </a:solidFill>
              </a:rPr>
              <a:t>Intelligence</a:t>
            </a:r>
            <a:r>
              <a:rPr lang="en-US" sz="4800" dirty="0" smtClean="0"/>
              <a:t> Engineering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half" idx="2"/>
          </p:nvPr>
        </p:nvSpPr>
        <p:spPr>
          <a:xfrm>
            <a:off x="635000" y="1780456"/>
            <a:ext cx="11734800" cy="6449144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dirty="0" smtClean="0">
                <a:solidFill>
                  <a:schemeClr val="tx1"/>
                </a:solidFill>
              </a:rPr>
              <a:t> Working name</a:t>
            </a:r>
          </a:p>
          <a:p>
            <a:pPr marL="1371600" lvl="4" indent="-571500">
              <a:lnSpc>
                <a:spcPct val="100000"/>
              </a:lnSpc>
              <a:buFont typeface="Arial" charset="0"/>
              <a:buChar char="•"/>
            </a:pPr>
            <a:r>
              <a:rPr lang="en-US" sz="3600" b="0" i="0" dirty="0" smtClean="0">
                <a:solidFill>
                  <a:schemeClr val="tx1"/>
                </a:solidFill>
              </a:rPr>
              <a:t>Must appeal to both high school students and employers of graduates</a:t>
            </a:r>
          </a:p>
          <a:p>
            <a:pPr marL="571500" indent="-571500">
              <a:lnSpc>
                <a:spcPct val="100000"/>
              </a:lnSpc>
              <a:buFont typeface="Arial" charset="0"/>
              <a:buChar char="•"/>
            </a:pPr>
            <a:endParaRPr lang="en-US" sz="36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</a:pPr>
            <a:r>
              <a:rPr lang="en-US" sz="3600" b="0" dirty="0" smtClean="0">
                <a:solidFill>
                  <a:srgbClr val="0070C0"/>
                </a:solidFill>
              </a:rPr>
              <a:t>      Machine </a:t>
            </a:r>
            <a:r>
              <a:rPr lang="en-US" sz="3600" b="0" dirty="0" smtClean="0">
                <a:solidFill>
                  <a:srgbClr val="00B0F0"/>
                </a:solidFill>
              </a:rPr>
              <a:t>Intelligence </a:t>
            </a:r>
            <a:r>
              <a:rPr lang="en-US" sz="3600" b="0" dirty="0" smtClean="0"/>
              <a:t>= 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</a:pP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smtClean="0">
                <a:solidFill>
                  <a:schemeClr val="tx1"/>
                </a:solidFill>
              </a:rPr>
              <a:t>                          </a:t>
            </a:r>
            <a:r>
              <a:rPr lang="en-US" sz="3600" b="0" dirty="0" smtClean="0">
                <a:solidFill>
                  <a:srgbClr val="0070C0"/>
                </a:solidFill>
              </a:rPr>
              <a:t>Machine Learning </a:t>
            </a:r>
            <a:r>
              <a:rPr lang="en-US" sz="3600" b="0" dirty="0" smtClean="0"/>
              <a:t>+ </a:t>
            </a:r>
            <a:r>
              <a:rPr lang="en-US" sz="3600" b="0" dirty="0" smtClean="0">
                <a:solidFill>
                  <a:srgbClr val="00B0F0"/>
                </a:solidFill>
              </a:rPr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414082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UofT">
      <a:dk1>
        <a:srgbClr val="A3B2C4"/>
      </a:dk1>
      <a:lt1>
        <a:srgbClr val="FFFFFF"/>
      </a:lt1>
      <a:dk2>
        <a:srgbClr val="002A5C"/>
      </a:dk2>
      <a:lt2>
        <a:srgbClr val="002A5C"/>
      </a:lt2>
      <a:accent1>
        <a:srgbClr val="0D9DBF"/>
      </a:accent1>
      <a:accent2>
        <a:srgbClr val="A2BC1A"/>
      </a:accent2>
      <a:accent3>
        <a:srgbClr val="564EC2"/>
      </a:accent3>
      <a:accent4>
        <a:srgbClr val="7F94AD"/>
      </a:accent4>
      <a:accent5>
        <a:srgbClr val="A3B2C4"/>
      </a:accent5>
      <a:accent6>
        <a:srgbClr val="FFFFFF"/>
      </a:accent6>
      <a:hlink>
        <a:srgbClr val="333366"/>
      </a:hlink>
      <a:folHlink>
        <a:srgbClr val="2472FF"/>
      </a:folHlink>
    </a:clrScheme>
    <a:fontScheme name="Uof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9338</TotalTime>
  <Pages>0</Pages>
  <Words>492</Words>
  <Characters>0</Characters>
  <Application>Microsoft Office PowerPoint</Application>
  <PresentationFormat>Custom</PresentationFormat>
  <Lines>0</Lines>
  <Paragraphs>143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Arial</vt:lpstr>
      <vt:lpstr>Georgia</vt:lpstr>
      <vt:lpstr>Gill Sans</vt:lpstr>
      <vt:lpstr>Helvetica Neue</vt:lpstr>
      <vt:lpstr>HelveticaNeueLT Std Bold</vt:lpstr>
      <vt:lpstr>Wingdings</vt:lpstr>
      <vt:lpstr>ヒラギノ明朝 ProN W3</vt:lpstr>
      <vt:lpstr>ヒラギノ角ゴ ProN W3</vt:lpstr>
      <vt:lpstr>ヒラギノ角ゴ ProN W6</vt:lpstr>
      <vt:lpstr>Slide Master White</vt:lpstr>
      <vt:lpstr>Custom Design</vt:lpstr>
      <vt:lpstr>Engineering Science Major in</vt:lpstr>
      <vt:lpstr>Working Group</vt:lpstr>
      <vt:lpstr>General Curriculum (Y1 &amp;Y2)</vt:lpstr>
      <vt:lpstr>EngSci Majors (Y3 &amp;Y4)</vt:lpstr>
      <vt:lpstr>Motivations</vt:lpstr>
      <vt:lpstr>Opportunities</vt:lpstr>
      <vt:lpstr>Suitability &amp; Strengths</vt:lpstr>
      <vt:lpstr>Interactions</vt:lpstr>
      <vt:lpstr>Machine Intelligence Engineering</vt:lpstr>
      <vt:lpstr>Learning Outcomes</vt:lpstr>
      <vt:lpstr>Next Steps for Working Group</vt:lpstr>
      <vt:lpstr>Tentative Timeline</vt:lpstr>
      <vt:lpstr>Thank You!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Christina Heidorn</dc:creator>
  <cp:keywords/>
  <dc:description/>
  <cp:lastModifiedBy>Dean's Office</cp:lastModifiedBy>
  <cp:revision>388</cp:revision>
  <cp:lastPrinted>2017-02-27T20:01:25Z</cp:lastPrinted>
  <dcterms:created xsi:type="dcterms:W3CDTF">2010-09-10T18:01:03Z</dcterms:created>
  <dcterms:modified xsi:type="dcterms:W3CDTF">2017-02-27T20:01:40Z</dcterms:modified>
  <cp:category/>
</cp:coreProperties>
</file>